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00" r:id="rId4"/>
    <p:sldId id="308" r:id="rId5"/>
    <p:sldId id="331" r:id="rId6"/>
    <p:sldId id="319" r:id="rId7"/>
    <p:sldId id="320" r:id="rId8"/>
    <p:sldId id="332" r:id="rId9"/>
    <p:sldId id="324" r:id="rId10"/>
    <p:sldId id="337" r:id="rId11"/>
    <p:sldId id="321" r:id="rId12"/>
    <p:sldId id="322" r:id="rId13"/>
    <p:sldId id="32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424" autoAdjust="0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-20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D0D3-6C28-C34A-89C5-72F37796E7C6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7F6C-387B-F943-A2C3-96C503E5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4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11099-872D-8A49-90D3-1EE590479CB1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57379-C3DB-604D-A836-D48B95A5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6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8B2BE7A-3768-284E-8A07-1A1085B6A1F1}" type="slidenum">
              <a:rPr lang="sk-SK" sz="1200"/>
              <a:pPr eaLnBrk="1" hangingPunct="1"/>
              <a:t>2</a:t>
            </a:fld>
            <a:endParaRPr lang="sk-SK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F88EB4F-016F-A844-A08D-C6C70006E65C}" type="slidenum">
              <a:rPr lang="sk-SK" sz="1200"/>
              <a:pPr eaLnBrk="1" hangingPunct="1"/>
              <a:t>11</a:t>
            </a:fld>
            <a:endParaRPr lang="sk-SK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921159-2469-B74A-8450-623E7A981BEB}" type="slidenum">
              <a:rPr lang="sk-SK" sz="1200"/>
              <a:pPr eaLnBrk="1" hangingPunct="1"/>
              <a:t>12</a:t>
            </a:fld>
            <a:endParaRPr lang="sk-SK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679AC9F-EC45-FB49-ACB7-1B57ACC2BB84}" type="slidenum">
              <a:rPr lang="sk-SK" sz="1200"/>
              <a:pPr eaLnBrk="1" hangingPunct="1"/>
              <a:t>13</a:t>
            </a:fld>
            <a:endParaRPr lang="sk-SK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358F0B-BCD0-564D-912A-74E8496C3855}" type="slidenum">
              <a:rPr lang="sk-SK" sz="1200"/>
              <a:pPr eaLnBrk="1" hangingPunct="1"/>
              <a:t>9</a:t>
            </a:fld>
            <a:endParaRPr lang="sk-SK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48CC22-9276-3344-80CA-BF0D4207BD56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767105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21341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157757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025E-90E4-DB4F-85C4-7106963C4B60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2628-AE39-AA45-81A7-192F29F830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94" y="0"/>
            <a:ext cx="2591406" cy="2192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7CEE-A93C-2E42-911B-8A842DC233B4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152114"/>
            <a:ext cx="6768344" cy="1139514"/>
          </a:xfrm>
        </p:spPr>
        <p:txBody>
          <a:bodyPr/>
          <a:lstStyle>
            <a:lvl1pPr>
              <a:defRPr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7EDF-347B-8347-9396-49DB07A462E5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28" y="0"/>
            <a:ext cx="1706972" cy="144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7465-A1D5-2F40-BF63-CFF6AFD5291E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8" name="Picture 7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69" y="0"/>
            <a:ext cx="3668498" cy="3104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973" y="107576"/>
            <a:ext cx="6884578" cy="1336956"/>
          </a:xfrm>
        </p:spPr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rgbClr val="0F3661"/>
                </a:solidFill>
              </a:defRPr>
            </a:lvl1pPr>
            <a:lvl2pPr>
              <a:defRPr sz="1800">
                <a:solidFill>
                  <a:srgbClr val="0F3661"/>
                </a:solidFill>
              </a:defRPr>
            </a:lvl2pPr>
            <a:lvl3pPr>
              <a:defRPr sz="1800">
                <a:solidFill>
                  <a:srgbClr val="0F3661"/>
                </a:solidFill>
              </a:defRPr>
            </a:lvl3pPr>
            <a:lvl4pPr>
              <a:defRPr sz="1800">
                <a:solidFill>
                  <a:srgbClr val="0F3661"/>
                </a:solidFill>
              </a:defRPr>
            </a:lvl4pPr>
            <a:lvl5pPr>
              <a:defRPr sz="1800">
                <a:solidFill>
                  <a:srgbClr val="0F3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>
                <a:solidFill>
                  <a:srgbClr val="0F3661"/>
                </a:solidFill>
              </a:defRPr>
            </a:lvl1pPr>
            <a:lvl2pPr>
              <a:defRPr sz="1800">
                <a:solidFill>
                  <a:srgbClr val="0F3661"/>
                </a:solidFill>
              </a:defRPr>
            </a:lvl2pPr>
            <a:lvl3pPr>
              <a:defRPr sz="1800">
                <a:solidFill>
                  <a:srgbClr val="0F3661"/>
                </a:solidFill>
              </a:defRPr>
            </a:lvl3pPr>
            <a:lvl4pPr>
              <a:defRPr sz="1800">
                <a:solidFill>
                  <a:srgbClr val="0F3661"/>
                </a:solidFill>
              </a:defRPr>
            </a:lvl4pPr>
            <a:lvl5pPr>
              <a:defRPr sz="1800">
                <a:solidFill>
                  <a:srgbClr val="0F366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3E33-C72A-274B-BD5D-D04828CD7905}" type="datetime1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39" y="107576"/>
            <a:ext cx="1706972" cy="144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238" y="107576"/>
            <a:ext cx="8434313" cy="1336956"/>
          </a:xfrm>
        </p:spPr>
        <p:txBody>
          <a:bodyPr/>
          <a:lstStyle>
            <a:lvl1pPr>
              <a:defRPr b="1"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FD0-7BBF-9644-AC4D-3F47BD63B9CA}" type="datetime1">
              <a:rPr lang="en-US" smtClean="0"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30" y="1"/>
            <a:ext cx="1706970" cy="1444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75A3-A984-1E47-90F6-2FCC177D573F}" type="datetime1">
              <a:rPr lang="en-US" smtClean="0"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stablish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06972" cy="144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EB0F-868B-2144-9970-D454F921A7FF}" type="datetime1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F97A-B10B-1745-9A95-783E9236BC50}" type="datetime1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687D-0E5D-5544-969B-B4F481A3F7BA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46C749-7220-6849-BFB7-D0817F07657B}" type="datetime1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Module I, Level I - Introduction into data-logging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D30FBAF-66C1-B146-8A9F-0217E3578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9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693248"/>
            <a:ext cx="8525851" cy="1400489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tx2"/>
                </a:solidFill>
                <a:latin typeface="Calibri" charset="0"/>
              </a:rPr>
              <a:t>ICT in IBSE</a:t>
            </a:r>
            <a:br>
              <a:rPr lang="en-GB" sz="4400" dirty="0">
                <a:solidFill>
                  <a:schemeClr val="tx2"/>
                </a:solidFill>
                <a:latin typeface="Calibri" charset="0"/>
              </a:rPr>
            </a:br>
            <a:r>
              <a:rPr lang="en-GB" sz="4400" b="1" dirty="0" smtClean="0">
                <a:solidFill>
                  <a:srgbClr val="993366"/>
                </a:solidFill>
                <a:latin typeface="Calibri" charset="0"/>
              </a:rPr>
              <a:t>How to implement?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060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0" y="218976"/>
            <a:ext cx="8712549" cy="941388"/>
          </a:xfrm>
        </p:spPr>
        <p:txBody>
          <a:bodyPr/>
          <a:lstStyle/>
          <a:p>
            <a:r>
              <a:rPr lang="sk-SK" dirty="0" smtClean="0">
                <a:solidFill>
                  <a:srgbClr val="993366"/>
                </a:solidFill>
                <a:latin typeface="Calibri" charset="0"/>
              </a:rPr>
              <a:t>Role of teacher</a:t>
            </a:r>
            <a:endParaRPr lang="en-US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8861" y="1378018"/>
            <a:ext cx="8470528" cy="463392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Understanding of the 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special value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of the ICT method and 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exploiting its full potential in purposeful ways for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learning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Creating 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conditions for proper use of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ICT, managing activities in a way 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which promotes ‘appropriate’ rather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than ‘indiscriminate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’ use of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ICT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Integrating the 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learning from each activity to facilitate the development of students’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understanding and IBSE skills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700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Designing activities </a:t>
            </a:r>
            <a:r>
              <a:rPr lang="en-US" sz="27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which sets students 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at the </a:t>
            </a:r>
            <a:r>
              <a:rPr lang="en-US" sz="27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center 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of processes as autonomous learners or where they can share active </a:t>
            </a:r>
            <a:r>
              <a:rPr lang="en-US" sz="27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Calibri"/>
              </a:rPr>
              <a:t>participation</a:t>
            </a:r>
            <a:r>
              <a:rPr lang="en-GB" sz="27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700" dirty="0" smtClean="0">
                <a:solidFill>
                  <a:srgbClr val="000000"/>
                </a:solidFill>
                <a:latin typeface="Calibri"/>
                <a:cs typeface="Calibri"/>
              </a:rPr>
              <a:t>(classroom </a:t>
            </a:r>
            <a:r>
              <a:rPr lang="en-US" sz="2700" dirty="0" smtClean="0">
                <a:solidFill>
                  <a:srgbClr val="000000"/>
                </a:solidFill>
                <a:latin typeface="Calibri"/>
                <a:cs typeface="Calibri"/>
              </a:rPr>
              <a:t>settings important)</a:t>
            </a:r>
            <a:endParaRPr lang="en-US" sz="2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989" y="6228162"/>
            <a:ext cx="82804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these aspects and reflect upon your teaching experience.</a:t>
            </a:r>
          </a:p>
        </p:txBody>
      </p:sp>
    </p:spTree>
    <p:extLst>
      <p:ext uri="{BB962C8B-B14F-4D97-AF65-F5344CB8AC3E}">
        <p14:creationId xmlns:p14="http://schemas.microsoft.com/office/powerpoint/2010/main" val="1440103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6360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993366"/>
                </a:solidFill>
                <a:latin typeface="Calibri" charset="0"/>
              </a:rPr>
              <a:t>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512855"/>
            <a:ext cx="8314537" cy="401018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Actively engage students in constructing science 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concepts</a:t>
            </a:r>
          </a:p>
          <a:p>
            <a:pPr>
              <a:spcBef>
                <a:spcPts val="1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Enhance </a:t>
            </a: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and complement science teaching instruction</a:t>
            </a:r>
          </a:p>
          <a:p>
            <a:pPr>
              <a:spcBef>
                <a:spcPts val="1000"/>
              </a:spcBef>
            </a:pPr>
            <a:r>
              <a:rPr lang="en-GB" sz="3200" dirty="0">
                <a:solidFill>
                  <a:srgbClr val="000000"/>
                </a:solidFill>
                <a:latin typeface="Calibri" charset="0"/>
              </a:rPr>
              <a:t>Allow for collection, graphing, interpretation and analyses of data</a:t>
            </a:r>
            <a:endParaRPr lang="en-US" sz="3200" dirty="0">
              <a:cs typeface="Times New Roman" charset="0"/>
            </a:endParaRPr>
          </a:p>
          <a:p>
            <a:pPr>
              <a:spcBef>
                <a:spcPts val="1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Students work with high-quality, real time data in much the same way as professionals do</a:t>
            </a:r>
          </a:p>
          <a:p>
            <a:pPr>
              <a:spcBef>
                <a:spcPts val="1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Calibri" charset="0"/>
              </a:rPr>
              <a:t>Bridge the gap to real life context </a:t>
            </a:r>
          </a:p>
          <a:p>
            <a:pPr>
              <a:spcBef>
                <a:spcPts val="600"/>
              </a:spcBef>
            </a:pPr>
            <a:endParaRPr lang="en-GB" sz="3000" dirty="0">
              <a:solidFill>
                <a:srgbClr val="000000"/>
              </a:solidFill>
              <a:latin typeface="Calibri" charset="0"/>
            </a:endParaRPr>
          </a:p>
          <a:p>
            <a:pPr>
              <a:buFontTx/>
              <a:buNone/>
            </a:pPr>
            <a:endParaRPr lang="en-GB" sz="2800" dirty="0">
              <a:latin typeface="Calibri" charset="0"/>
            </a:endParaRPr>
          </a:p>
        </p:txBody>
      </p:sp>
      <p:pic>
        <p:nvPicPr>
          <p:cNvPr id="27653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63713" y="1341438"/>
            <a:ext cx="57610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>
                <a:solidFill>
                  <a:srgbClr val="993366"/>
                </a:solidFill>
                <a:latin typeface="Calibri" charset="0"/>
              </a:rPr>
              <a:t>ICT tools with its constructional side </a:t>
            </a:r>
          </a:p>
          <a:p>
            <a:pPr algn="ctr">
              <a:spcBef>
                <a:spcPct val="20000"/>
              </a:spcBef>
            </a:pPr>
            <a:r>
              <a:rPr lang="en-GB" sz="2800" b="1">
                <a:solidFill>
                  <a:srgbClr val="993366"/>
                </a:solidFill>
                <a:latin typeface="Calibri" charset="0"/>
              </a:rPr>
              <a:t>– if used properly – enhance IBSE:</a:t>
            </a:r>
          </a:p>
        </p:txBody>
      </p:sp>
    </p:spTree>
    <p:extLst>
      <p:ext uri="{BB962C8B-B14F-4D97-AF65-F5344CB8AC3E}">
        <p14:creationId xmlns:p14="http://schemas.microsoft.com/office/powerpoint/2010/main" val="297959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565659"/>
            <a:ext cx="7847012" cy="4027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Allow students to use more powerful and sophisticated techniques that more realistically reflect methods used in </a:t>
            </a:r>
            <a:r>
              <a:rPr lang="en-GB" sz="3000" dirty="0" smtClean="0">
                <a:solidFill>
                  <a:srgbClr val="000000"/>
                </a:solidFill>
                <a:latin typeface="Calibri" charset="0"/>
              </a:rPr>
              <a:t>research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000" dirty="0" smtClean="0">
                <a:solidFill>
                  <a:srgbClr val="000000"/>
                </a:solidFill>
                <a:latin typeface="Calibri" charset="0"/>
              </a:rPr>
              <a:t>Provide </a:t>
            </a: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opportunities to predict, question and apply science concepts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Enhance hands-on interactive learning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000" dirty="0">
                <a:solidFill>
                  <a:srgbClr val="000000"/>
                </a:solidFill>
                <a:latin typeface="Calibri" charset="0"/>
              </a:rPr>
              <a:t>Make more efficient use of limited class time</a:t>
            </a:r>
          </a:p>
        </p:txBody>
      </p:sp>
      <p:pic>
        <p:nvPicPr>
          <p:cNvPr id="2867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763713" y="1341438"/>
            <a:ext cx="57610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 dirty="0">
                <a:solidFill>
                  <a:srgbClr val="993366"/>
                </a:solidFill>
                <a:latin typeface="Calibri" charset="0"/>
              </a:rPr>
              <a:t>ICT tools with its constructional side </a:t>
            </a:r>
          </a:p>
          <a:p>
            <a:pPr algn="ctr">
              <a:spcBef>
                <a:spcPct val="20000"/>
              </a:spcBef>
            </a:pPr>
            <a:r>
              <a:rPr lang="en-GB" sz="2800" b="1" dirty="0">
                <a:solidFill>
                  <a:srgbClr val="993366"/>
                </a:solidFill>
                <a:latin typeface="Calibri" charset="0"/>
              </a:rPr>
              <a:t>– if used properly – enhance IBSE: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4213" y="404813"/>
            <a:ext cx="777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4000" b="1">
                <a:solidFill>
                  <a:srgbClr val="993366"/>
                </a:solidFill>
                <a:latin typeface="Calibri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9303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2672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O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P10504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P10500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0"/>
          <p:cNvSpPr txBox="1">
            <a:spLocks noChangeArrowheads="1"/>
          </p:cNvSpPr>
          <p:nvPr/>
        </p:nvSpPr>
        <p:spPr bwMode="auto">
          <a:xfrm>
            <a:off x="152400" y="2667000"/>
            <a:ext cx="89916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Think 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about your class and discuss the implementation </a:t>
            </a:r>
            <a:r>
              <a:rPr lang="en-GB" b="1" dirty="0">
                <a:solidFill>
                  <a:srgbClr val="000000"/>
                </a:solidFill>
                <a:latin typeface="Calibri" charset="0"/>
              </a:rPr>
              <a:t>of IBSE approach 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in your </a:t>
            </a:r>
            <a:r>
              <a:rPr lang="en-GB" b="1" dirty="0">
                <a:solidFill>
                  <a:srgbClr val="000000"/>
                </a:solidFill>
                <a:latin typeface="Calibri" charset="0"/>
              </a:rPr>
              <a:t>context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. </a:t>
            </a:r>
            <a:r>
              <a:rPr lang="en-GB" b="1" dirty="0">
                <a:solidFill>
                  <a:srgbClr val="000000"/>
                </a:solidFill>
                <a:latin typeface="Calibri" charset="0"/>
              </a:rPr>
              <a:t>Consider the difficulties 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you may come across while implementing IBSE methods enhanced by ICT tools.</a:t>
            </a:r>
          </a:p>
        </p:txBody>
      </p:sp>
    </p:spTree>
    <p:extLst>
      <p:ext uri="{BB962C8B-B14F-4D97-AF65-F5344CB8AC3E}">
        <p14:creationId xmlns:p14="http://schemas.microsoft.com/office/powerpoint/2010/main" val="203106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24293" cy="1143000"/>
          </a:xfrm>
        </p:spPr>
        <p:txBody>
          <a:bodyPr/>
          <a:lstStyle/>
          <a:p>
            <a:pPr algn="r" eaLnBrk="1" hangingPunct="1"/>
            <a:r>
              <a:rPr lang="en-GB" b="1" dirty="0">
                <a:solidFill>
                  <a:srgbClr val="993366"/>
                </a:solidFill>
                <a:latin typeface="Calibri" charset="0"/>
              </a:rPr>
              <a:t>Science Education now!</a:t>
            </a: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97075" y="2497138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50850" algn="l"/>
              </a:tabLst>
            </a:pPr>
            <a:endParaRPr lang="en-US"/>
          </a:p>
        </p:txBody>
      </p:sp>
      <p:sp>
        <p:nvSpPr>
          <p:cNvPr id="3076" name="Rectangle 24"/>
          <p:cNvSpPr>
            <a:spLocks noChangeArrowheads="1"/>
          </p:cNvSpPr>
          <p:nvPr/>
        </p:nvSpPr>
        <p:spPr bwMode="auto">
          <a:xfrm>
            <a:off x="33194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Rectangle 26"/>
          <p:cNvSpPr>
            <a:spLocks noChangeArrowheads="1"/>
          </p:cNvSpPr>
          <p:nvPr/>
        </p:nvSpPr>
        <p:spPr bwMode="auto">
          <a:xfrm>
            <a:off x="3386138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95536" y="4921510"/>
            <a:ext cx="8496944" cy="15542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+mn-lt"/>
                <a:ea typeface="+mn-ea"/>
              </a:rPr>
              <a:t>Has </a:t>
            </a:r>
            <a:r>
              <a:rPr lang="en-US" sz="3200" i="1" dirty="0">
                <a:latin typeface="+mn-lt"/>
                <a:ea typeface="+mn-ea"/>
              </a:rPr>
              <a:t>anything changed in Science Education?</a:t>
            </a:r>
            <a:r>
              <a:rPr lang="en-US" sz="3200" b="1" i="1" dirty="0">
                <a:latin typeface="+mn-lt"/>
                <a:ea typeface="+mn-ea"/>
              </a:rPr>
              <a:t> </a:t>
            </a:r>
            <a:endParaRPr lang="en-US" sz="3200" b="1" i="1" dirty="0" smtClean="0">
              <a:latin typeface="+mn-lt"/>
              <a:ea typeface="+mn-e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i="1" dirty="0" smtClean="0">
                <a:latin typeface="+mn-lt"/>
                <a:ea typeface="+mn-ea"/>
              </a:rPr>
              <a:t>Think </a:t>
            </a:r>
            <a:r>
              <a:rPr lang="en-GB" i="1" dirty="0">
                <a:latin typeface="+mn-lt"/>
                <a:ea typeface="+mn-ea"/>
              </a:rPr>
              <a:t>about the differences </a:t>
            </a:r>
            <a:r>
              <a:rPr lang="en-GB" i="1" dirty="0" smtClean="0">
                <a:latin typeface="+mn-lt"/>
                <a:ea typeface="+mn-ea"/>
              </a:rPr>
              <a:t/>
            </a:r>
            <a:br>
              <a:rPr lang="en-GB" i="1" dirty="0" smtClean="0">
                <a:latin typeface="+mn-lt"/>
                <a:ea typeface="+mn-ea"/>
              </a:rPr>
            </a:br>
            <a:r>
              <a:rPr lang="en-GB" i="1" dirty="0" smtClean="0">
                <a:latin typeface="+mn-lt"/>
                <a:ea typeface="+mn-ea"/>
              </a:rPr>
              <a:t>in </a:t>
            </a:r>
            <a:r>
              <a:rPr lang="en-GB" i="1" dirty="0">
                <a:latin typeface="+mn-lt"/>
                <a:ea typeface="+mn-ea"/>
              </a:rPr>
              <a:t>Science Teaching and Learning </a:t>
            </a:r>
            <a:r>
              <a:rPr lang="en-GB" i="1" dirty="0" smtClean="0">
                <a:latin typeface="+mn-lt"/>
                <a:ea typeface="+mn-ea"/>
              </a:rPr>
              <a:t>in </a:t>
            </a:r>
            <a:r>
              <a:rPr lang="en-GB" i="1" dirty="0">
                <a:latin typeface="+mn-lt"/>
                <a:ea typeface="+mn-ea"/>
              </a:rPr>
              <a:t>the past and now</a:t>
            </a:r>
            <a:r>
              <a:rPr lang="en-GB" i="1" dirty="0" smtClean="0">
                <a:latin typeface="+mn-lt"/>
                <a:ea typeface="+mn-ea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endParaRPr lang="en-GB" sz="1200" i="1" dirty="0">
              <a:latin typeface="+mn-lt"/>
              <a:ea typeface="+mn-ea"/>
            </a:endParaRPr>
          </a:p>
        </p:txBody>
      </p:sp>
      <p:pic>
        <p:nvPicPr>
          <p:cNvPr id="3081" name="Picture 31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874"/>
            <a:ext cx="4127765" cy="30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2" descr="O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8" y="1412875"/>
            <a:ext cx="4429700" cy="309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5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95" y="244126"/>
            <a:ext cx="8612774" cy="941388"/>
          </a:xfrm>
        </p:spPr>
        <p:txBody>
          <a:bodyPr/>
          <a:lstStyle/>
          <a:p>
            <a:r>
              <a:rPr lang="sk-SK" dirty="0" smtClean="0">
                <a:solidFill>
                  <a:srgbClr val="993366"/>
                </a:solidFill>
                <a:latin typeface="Calibri" charset="0"/>
              </a:rPr>
              <a:t>IBSE </a:t>
            </a:r>
            <a:endParaRPr lang="en-US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456516" y="2477901"/>
            <a:ext cx="3999945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+mj-lt"/>
                <a:ea typeface="+mn-ea"/>
              </a:rPr>
              <a:t>What skills </a:t>
            </a:r>
            <a:r>
              <a:rPr lang="en-US" sz="3200" b="1" i="1" dirty="0" smtClean="0">
                <a:latin typeface="+mj-lt"/>
                <a:ea typeface="+mn-ea"/>
              </a:rPr>
              <a:t>students</a:t>
            </a:r>
            <a:r>
              <a:rPr lang="en-US" sz="3200" i="1" dirty="0" smtClean="0">
                <a:latin typeface="+mj-lt"/>
                <a:ea typeface="+mn-ea"/>
              </a:rPr>
              <a:t> need to do inquiry?</a:t>
            </a:r>
            <a:endParaRPr lang="en-US" sz="3200" i="1" dirty="0">
              <a:latin typeface="+mj-lt"/>
              <a:ea typeface="+mn-ea"/>
            </a:endParaRPr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4765228" y="2477901"/>
            <a:ext cx="4086441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i="1" dirty="0" smtClean="0">
                <a:solidFill>
                  <a:srgbClr val="000000"/>
                </a:solidFill>
                <a:latin typeface="+mj-lt"/>
              </a:rPr>
              <a:t>What skills </a:t>
            </a:r>
            <a:r>
              <a:rPr lang="en-GB" sz="3200" b="1" i="1" dirty="0">
                <a:solidFill>
                  <a:srgbClr val="000000"/>
                </a:solidFill>
                <a:latin typeface="+mj-lt"/>
              </a:rPr>
              <a:t>teacher </a:t>
            </a:r>
            <a:r>
              <a:rPr lang="en-GB" sz="3200" i="1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GB" sz="3200" i="1" dirty="0" smtClean="0">
                <a:solidFill>
                  <a:srgbClr val="000000"/>
                </a:solidFill>
                <a:latin typeface="+mj-lt"/>
              </a:rPr>
            </a:br>
            <a:r>
              <a:rPr lang="sk-SK" sz="3200" i="1" dirty="0" err="1" smtClean="0">
                <a:solidFill>
                  <a:srgbClr val="000000"/>
                </a:solidFill>
                <a:latin typeface="+mj-lt"/>
              </a:rPr>
              <a:t>needs</a:t>
            </a:r>
            <a:r>
              <a:rPr lang="sk-SK" sz="3200" i="1" dirty="0" smtClean="0">
                <a:solidFill>
                  <a:srgbClr val="000000"/>
                </a:solidFill>
                <a:latin typeface="+mj-lt"/>
              </a:rPr>
              <a:t> to do </a:t>
            </a:r>
            <a:r>
              <a:rPr lang="sk-SK" sz="3200" i="1" dirty="0" err="1" smtClean="0">
                <a:solidFill>
                  <a:srgbClr val="000000"/>
                </a:solidFill>
                <a:latin typeface="+mj-lt"/>
              </a:rPr>
              <a:t>inquiry</a:t>
            </a:r>
            <a:r>
              <a:rPr lang="en-GB" sz="3200" i="1" dirty="0" smtClean="0">
                <a:solidFill>
                  <a:srgbClr val="000000"/>
                </a:solidFill>
                <a:latin typeface="+mj-lt"/>
              </a:rPr>
              <a:t>?</a:t>
            </a:r>
            <a:endParaRPr lang="en-GB" sz="32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441575" y="4551286"/>
            <a:ext cx="8496944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i="1" dirty="0" smtClean="0">
                <a:latin typeface="+mn-lt"/>
                <a:ea typeface="+mn-ea"/>
              </a:rPr>
              <a:t>Can ICT encourage and support </a:t>
            </a:r>
            <a:br>
              <a:rPr lang="en-US" sz="3200" i="1" dirty="0" smtClean="0">
                <a:latin typeface="+mn-lt"/>
                <a:ea typeface="+mn-ea"/>
              </a:rPr>
            </a:br>
            <a:r>
              <a:rPr lang="en-US" sz="3200" i="1" dirty="0" smtClean="0">
                <a:latin typeface="+mn-lt"/>
                <a:ea typeface="+mn-ea"/>
              </a:rPr>
              <a:t>IBSE approach?</a:t>
            </a:r>
            <a:r>
              <a:rPr lang="en-US" sz="3200" b="1" i="1" dirty="0" smtClean="0">
                <a:latin typeface="+mn-lt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3007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0" y="218976"/>
            <a:ext cx="8712549" cy="941388"/>
          </a:xfrm>
        </p:spPr>
        <p:txBody>
          <a:bodyPr/>
          <a:lstStyle/>
          <a:p>
            <a:r>
              <a:rPr lang="sk-SK" dirty="0">
                <a:solidFill>
                  <a:srgbClr val="993366"/>
                </a:solidFill>
                <a:latin typeface="Calibri" charset="0"/>
              </a:rPr>
              <a:t>ICT in IBSE</a:t>
            </a:r>
            <a:endParaRPr lang="en-US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750" y="1540138"/>
            <a:ext cx="8280400" cy="491763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ICT tools are central to the nature of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scientists </a:t>
            </a:r>
            <a:r>
              <a:rPr lang="en-GB" sz="2800" dirty="0">
                <a:solidFill>
                  <a:srgbClr val="000000"/>
                </a:solidFill>
                <a:latin typeface="Calibri" charset="0"/>
              </a:rPr>
              <a:t>work.</a:t>
            </a:r>
            <a:r>
              <a:rPr lang="en-GB" sz="2800" dirty="0">
                <a:solidFill>
                  <a:srgbClr val="FF0000"/>
                </a:solidFill>
                <a:latin typeface="Calibri" charset="0"/>
              </a:rPr>
              <a:t> </a:t>
            </a:r>
            <a:endParaRPr lang="en-GB" sz="2800" dirty="0" smtClean="0">
              <a:solidFill>
                <a:schemeClr val="tx1"/>
              </a:solidFill>
              <a:latin typeface="Calibri" charset="0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Font typeface="Lucida Grande"/>
              <a:buChar char="-"/>
            </a:pPr>
            <a:r>
              <a:rPr lang="en-GB" sz="2600" dirty="0" smtClean="0">
                <a:solidFill>
                  <a:schemeClr val="tx1"/>
                </a:solidFill>
                <a:latin typeface="Calibri" charset="0"/>
              </a:rPr>
              <a:t>Scientists choose a research </a:t>
            </a:r>
            <a:r>
              <a:rPr lang="en-GB" sz="2600" b="1" dirty="0" smtClean="0">
                <a:solidFill>
                  <a:schemeClr val="tx1"/>
                </a:solidFill>
                <a:latin typeface="Calibri" charset="0"/>
              </a:rPr>
              <a:t>problem or form a hypothesis</a:t>
            </a:r>
            <a:r>
              <a:rPr lang="en-GB" sz="2600" dirty="0" smtClean="0">
                <a:solidFill>
                  <a:schemeClr val="tx1"/>
                </a:solidFill>
                <a:latin typeface="Calibri" charset="0"/>
              </a:rPr>
              <a:t>, design and carry out experiments, and analyse the results using processing software.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Lucida Grande"/>
              <a:buChar char="-"/>
            </a:pPr>
            <a:r>
              <a:rPr lang="en-GB" sz="2600" dirty="0">
                <a:solidFill>
                  <a:schemeClr val="tx1"/>
                </a:solidFill>
                <a:latin typeface="Calibri" charset="0"/>
              </a:rPr>
              <a:t>Scientists </a:t>
            </a:r>
            <a:r>
              <a:rPr lang="en-GB" sz="2600" dirty="0" smtClean="0">
                <a:solidFill>
                  <a:schemeClr val="tx1"/>
                </a:solidFill>
                <a:latin typeface="Calibri" charset="0"/>
              </a:rPr>
              <a:t>create theoretical </a:t>
            </a:r>
            <a:r>
              <a:rPr lang="en-GB" sz="2600" b="1" dirty="0" smtClean="0">
                <a:solidFill>
                  <a:schemeClr val="tx1"/>
                </a:solidFill>
                <a:latin typeface="Calibri" charset="0"/>
              </a:rPr>
              <a:t>models </a:t>
            </a:r>
            <a:r>
              <a:rPr lang="en-GB" sz="2600" dirty="0" smtClean="0">
                <a:solidFill>
                  <a:schemeClr val="tx1"/>
                </a:solidFill>
                <a:latin typeface="Calibri" charset="0"/>
              </a:rPr>
              <a:t>to support the experimental results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Lucida Grande"/>
              <a:buChar char="-"/>
            </a:pPr>
            <a:r>
              <a:rPr lang="en-GB" sz="2600" dirty="0">
                <a:solidFill>
                  <a:schemeClr val="tx1"/>
                </a:solidFill>
                <a:latin typeface="Calibri" charset="0"/>
              </a:rPr>
              <a:t>Scientists s</a:t>
            </a:r>
            <a:r>
              <a:rPr lang="en-GB" sz="2600" dirty="0" smtClean="0">
                <a:solidFill>
                  <a:schemeClr val="tx1"/>
                </a:solidFill>
                <a:latin typeface="Calibri" charset="0"/>
              </a:rPr>
              <a:t>earch for information and communicate their findings.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ICT in IBSE - adaptation from research use of the same technology for similar tasks and hence it </a:t>
            </a:r>
            <a:r>
              <a:rPr lang="en-GB" sz="2800" b="1" dirty="0" smtClean="0">
                <a:solidFill>
                  <a:srgbClr val="000000"/>
                </a:solidFill>
                <a:latin typeface="Calibri" charset="0"/>
              </a:rPr>
              <a:t>supports and enhances scientific inquiry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</a:rPr>
              <a:t>. </a:t>
            </a:r>
            <a:endParaRPr lang="en-GB" sz="2800" dirty="0" smtClean="0">
              <a:solidFill>
                <a:schemeClr val="tx1"/>
              </a:solidFill>
              <a:latin typeface="Calibri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en-GB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5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1" y="218975"/>
            <a:ext cx="8240909" cy="1050961"/>
          </a:xfrm>
        </p:spPr>
        <p:txBody>
          <a:bodyPr/>
          <a:lstStyle/>
          <a:p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What are the educational benefits? </a:t>
            </a:r>
            <a:br>
              <a:rPr lang="sk-SK" sz="3600" dirty="0" smtClean="0">
                <a:solidFill>
                  <a:srgbClr val="993366"/>
                </a:solidFill>
                <a:latin typeface="Calibri" charset="0"/>
              </a:rPr>
            </a:br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Data Logging</a:t>
            </a:r>
            <a:endParaRPr lang="en-US" sz="3600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6840" y="1387681"/>
            <a:ext cx="5996695" cy="4916881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The rate of data collection is available over </a:t>
            </a:r>
            <a:r>
              <a:rPr lang="sk-SK" sz="2200" dirty="0" smtClean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 wide range of time and sampling frequencies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Presenting data while being collected allows making immediate observation of the data and reinforces the link between an experiment and its results,</a:t>
            </a:r>
            <a:r>
              <a:rPr lang="sk-SK" sz="2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Calibri"/>
                <a:cs typeface="Calibri"/>
              </a:rPr>
              <a:t>hence</a:t>
            </a:r>
            <a:br>
              <a:rPr lang="en-GB" sz="22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GB" sz="2200" dirty="0" smtClean="0">
                <a:solidFill>
                  <a:schemeClr val="tx1"/>
                </a:solidFill>
                <a:latin typeface="Calibri"/>
                <a:cs typeface="Calibri"/>
              </a:rPr>
              <a:t>it enhance</a:t>
            </a:r>
            <a:r>
              <a:rPr lang="sk-SK" sz="2200" dirty="0" smtClean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lang="en-GB" sz="2200" dirty="0" smtClean="0">
                <a:solidFill>
                  <a:schemeClr val="tx1"/>
                </a:solidFill>
                <a:latin typeface="Calibri"/>
                <a:cs typeface="Calibri"/>
              </a:rPr>
              <a:t> graph understanding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Immediate feedback encourages critical thinking skills; students have more time to spend on observing and interpreting, discussing and analysing data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Students are actively involved in the learning process by having the control to make their own investigations  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Font typeface="Arial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Enhance conceptual understanding</a:t>
            </a:r>
            <a:endParaRPr lang="en-GB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6275868"/>
            <a:ext cx="8001000" cy="5386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each </a:t>
            </a:r>
            <a:r>
              <a:rPr lang="en-GB" dirty="0">
                <a:latin typeface="Calibri" charset="0"/>
              </a:rPr>
              <a:t>of the </a:t>
            </a:r>
            <a:r>
              <a:rPr lang="en-GB" dirty="0" smtClean="0">
                <a:latin typeface="Calibri" charset="0"/>
              </a:rPr>
              <a:t>benefits and give examples.</a:t>
            </a:r>
            <a:br>
              <a:rPr lang="en-GB" dirty="0" smtClean="0">
                <a:latin typeface="Calibri" charset="0"/>
              </a:rPr>
            </a:br>
            <a:endParaRPr lang="en-GB" sz="500" dirty="0"/>
          </a:p>
        </p:txBody>
      </p:sp>
      <p:pic>
        <p:nvPicPr>
          <p:cNvPr id="7" name="Picture 4" descr="O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07" y="3860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achLab II  Measur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07" y="1773238"/>
            <a:ext cx="30480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014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698" y="1628775"/>
            <a:ext cx="5826870" cy="4573103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to analyze real events, which happen outside the classroom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Enables</a:t>
            </a:r>
            <a:r>
              <a:rPr lang="en-GB" sz="22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bring attractive 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situations into the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class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Graphs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are synchronized with the video frames. This helps students to bridge the concrete visual display of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motion event and its abstract graphical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representation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Supports graph</a:t>
            </a:r>
            <a:r>
              <a:rPr lang="en-GB"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en-GB" sz="2200" dirty="0" smtClean="0">
                <a:solidFill>
                  <a:srgbClr val="000000"/>
                </a:solidFill>
                <a:latin typeface="Calibri"/>
                <a:cs typeface="Calibri"/>
              </a:rPr>
              <a:t>Enables deeper understanding of motion</a:t>
            </a:r>
            <a:endParaRPr lang="en-GB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GB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6201878"/>
            <a:ext cx="8001000" cy="5386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each </a:t>
            </a:r>
            <a:r>
              <a:rPr lang="en-GB" dirty="0">
                <a:latin typeface="Calibri" charset="0"/>
              </a:rPr>
              <a:t>of the </a:t>
            </a:r>
            <a:r>
              <a:rPr lang="en-GB" dirty="0" smtClean="0">
                <a:latin typeface="Calibri" charset="0"/>
              </a:rPr>
              <a:t>benefits and give examples.</a:t>
            </a:r>
            <a:br>
              <a:rPr lang="en-GB" dirty="0" smtClean="0">
                <a:latin typeface="Calibri" charset="0"/>
              </a:rPr>
            </a:br>
            <a:endParaRPr lang="en-GB" sz="500" dirty="0"/>
          </a:p>
        </p:txBody>
      </p:sp>
      <p:pic>
        <p:nvPicPr>
          <p:cNvPr id="5" name="Picture 7" descr="fi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68" y="1628775"/>
            <a:ext cx="287972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2" y="218975"/>
            <a:ext cx="8051746" cy="1050961"/>
          </a:xfrm>
        </p:spPr>
        <p:txBody>
          <a:bodyPr/>
          <a:lstStyle/>
          <a:p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What are the educational benefits? </a:t>
            </a:r>
            <a:br>
              <a:rPr lang="sk-SK" sz="3600" dirty="0" smtClean="0">
                <a:solidFill>
                  <a:srgbClr val="993366"/>
                </a:solidFill>
                <a:latin typeface="Calibri" charset="0"/>
              </a:rPr>
            </a:br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Video/Image Measurement</a:t>
            </a:r>
            <a:endParaRPr lang="en-US" sz="3600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68" y="4081854"/>
            <a:ext cx="2879725" cy="184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35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6842" y="1540137"/>
            <a:ext cx="5851425" cy="4471801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Allows to solve complex and realistic problems, not just limited to ideal situations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Helps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to enhance student</a:t>
            </a:r>
            <a:r>
              <a:rPr lang="ja-JP" altLang="en-US" sz="2200" dirty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s theory building abilities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Model structure is easy to </a:t>
            </a:r>
            <a:r>
              <a:rPr lang="sk-SK" sz="2200" dirty="0" smtClean="0">
                <a:solidFill>
                  <a:srgbClr val="000000"/>
                </a:solidFill>
                <a:latin typeface="Calibri"/>
                <a:cs typeface="Calibri"/>
              </a:rPr>
              <a:t>modify</a:t>
            </a:r>
            <a:r>
              <a:rPr lang="sk-SK" sz="22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allowing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trying different ideas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Models can be used to predict different situations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Allows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to compare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theoretical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models with experimental results </a:t>
            </a:r>
            <a:endParaRPr lang="en-US" sz="2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Emphasizes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validation of work and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develops 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a critical attitude by working with several models for one and the same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phenomenon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6201878"/>
            <a:ext cx="8001000" cy="5386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each </a:t>
            </a:r>
            <a:r>
              <a:rPr lang="en-GB" dirty="0">
                <a:latin typeface="Calibri" charset="0"/>
              </a:rPr>
              <a:t>of the </a:t>
            </a:r>
            <a:r>
              <a:rPr lang="en-GB" dirty="0" smtClean="0">
                <a:latin typeface="Calibri" charset="0"/>
              </a:rPr>
              <a:t>benefits and give examples.</a:t>
            </a:r>
            <a:br>
              <a:rPr lang="en-GB" dirty="0" smtClean="0">
                <a:latin typeface="Calibri" charset="0"/>
              </a:rPr>
            </a:br>
            <a:endParaRPr lang="en-GB" sz="5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2" y="218975"/>
            <a:ext cx="8065256" cy="1050961"/>
          </a:xfrm>
        </p:spPr>
        <p:txBody>
          <a:bodyPr/>
          <a:lstStyle/>
          <a:p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What are the educational benefits? </a:t>
            </a:r>
            <a:br>
              <a:rPr lang="sk-SK" sz="3600" dirty="0" smtClean="0">
                <a:solidFill>
                  <a:srgbClr val="993366"/>
                </a:solidFill>
                <a:latin typeface="Calibri" charset="0"/>
              </a:rPr>
            </a:br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Modelling</a:t>
            </a:r>
            <a:endParaRPr lang="en-US" sz="3600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55" y="1798012"/>
            <a:ext cx="1532474" cy="23906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4273339"/>
            <a:ext cx="2905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81" y="1798012"/>
            <a:ext cx="1580720" cy="239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425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2675" y="1540137"/>
            <a:ext cx="6330699" cy="4471801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Another way of representing data, next to digital and analogue meters, graphs and tables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Helps students to better understand the underlying principles of the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phenomenon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Stimulates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students to acquire and use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new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skills such as: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defRPr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comparing representations in order to get </a:t>
            </a:r>
            <a:r>
              <a:rPr lang="en-GB" sz="2400" dirty="0" smtClean="0">
                <a:solidFill>
                  <a:srgbClr val="000000"/>
                </a:solidFill>
                <a:latin typeface="Calibri"/>
                <a:cs typeface="Calibri"/>
              </a:rPr>
              <a:t>better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understanding of the more abstract </a:t>
            </a:r>
            <a:r>
              <a:rPr lang="en-GB" sz="2400" dirty="0" smtClean="0">
                <a:solidFill>
                  <a:srgbClr val="000000"/>
                </a:solidFill>
                <a:latin typeface="Calibri"/>
                <a:cs typeface="Calibri"/>
              </a:rPr>
              <a:t>ones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buFont typeface="Lucida Grande"/>
              <a:buChar char="-"/>
              <a:defRPr/>
            </a:pPr>
            <a:r>
              <a:rPr lang="en-GB" sz="2400" dirty="0" smtClean="0">
                <a:solidFill>
                  <a:srgbClr val="000000"/>
                </a:solidFill>
                <a:latin typeface="Calibri"/>
                <a:cs typeface="Calibri"/>
              </a:rPr>
              <a:t>making and testing hypotheses about different representations</a:t>
            </a:r>
            <a:r>
              <a:rPr lang="en-GB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6202371"/>
            <a:ext cx="8001000" cy="53860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each </a:t>
            </a:r>
            <a:r>
              <a:rPr lang="en-GB" dirty="0">
                <a:latin typeface="Calibri" charset="0"/>
              </a:rPr>
              <a:t>of the </a:t>
            </a:r>
            <a:r>
              <a:rPr lang="en-GB" dirty="0" smtClean="0">
                <a:latin typeface="Calibri" charset="0"/>
              </a:rPr>
              <a:t>benefits and give examples.</a:t>
            </a:r>
            <a:br>
              <a:rPr lang="en-GB" dirty="0" smtClean="0">
                <a:latin typeface="Calibri" charset="0"/>
              </a:rPr>
            </a:br>
            <a:endParaRPr lang="en-GB" sz="5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2" y="218975"/>
            <a:ext cx="7889605" cy="1050961"/>
          </a:xfrm>
        </p:spPr>
        <p:txBody>
          <a:bodyPr/>
          <a:lstStyle/>
          <a:p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What are the educational benefits? </a:t>
            </a:r>
            <a:br>
              <a:rPr lang="sk-SK" sz="3600" dirty="0" smtClean="0">
                <a:solidFill>
                  <a:srgbClr val="993366"/>
                </a:solidFill>
                <a:latin typeface="Calibri" charset="0"/>
              </a:rPr>
            </a:br>
            <a:r>
              <a:rPr lang="sk-SK" sz="3600" dirty="0" smtClean="0">
                <a:solidFill>
                  <a:srgbClr val="993366"/>
                </a:solidFill>
                <a:latin typeface="Calibri" charset="0"/>
              </a:rPr>
              <a:t>Animations/Simulation</a:t>
            </a:r>
            <a:endParaRPr lang="en-US" sz="3600" b="1" dirty="0">
              <a:solidFill>
                <a:srgbClr val="FF66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74" y="1475664"/>
            <a:ext cx="2505911" cy="2948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557" y="4424162"/>
            <a:ext cx="2562728" cy="14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49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52114"/>
            <a:ext cx="7584730" cy="1139514"/>
          </a:xfrm>
        </p:spPr>
        <p:txBody>
          <a:bodyPr/>
          <a:lstStyle/>
          <a:p>
            <a:r>
              <a:rPr lang="en-GB" b="1" dirty="0">
                <a:solidFill>
                  <a:srgbClr val="993366"/>
                </a:solidFill>
                <a:latin typeface="Calibri" charset="0"/>
              </a:rPr>
              <a:t>Efficiency of </a:t>
            </a:r>
            <a:r>
              <a:rPr lang="sk-SK" b="1" dirty="0">
                <a:solidFill>
                  <a:srgbClr val="993366"/>
                </a:solidFill>
                <a:latin typeface="Calibri" charset="0"/>
              </a:rPr>
              <a:t>ICT</a:t>
            </a:r>
            <a:r>
              <a:rPr lang="en-GB" b="1" dirty="0">
                <a:solidFill>
                  <a:srgbClr val="993366"/>
                </a:solidFill>
                <a:latin typeface="Calibri" charset="0"/>
              </a:rPr>
              <a:t> tools</a:t>
            </a:r>
            <a:r>
              <a:rPr lang="sk-SK" dirty="0">
                <a:latin typeface="Calibri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>
                <a:latin typeface="Calibri" charset="0"/>
              </a:rPr>
              <a:t>Depends on the way </a:t>
            </a:r>
            <a:r>
              <a:rPr lang="en-GB" sz="2800" dirty="0" smtClean="0">
                <a:latin typeface="Calibri" charset="0"/>
              </a:rPr>
              <a:t>they are implemented</a:t>
            </a:r>
            <a:r>
              <a:rPr lang="en-GB" sz="2800" dirty="0">
                <a:latin typeface="Calibri" charset="0"/>
              </a:rPr>
              <a:t>:</a:t>
            </a:r>
          </a:p>
          <a:p>
            <a:pPr>
              <a:buFontTx/>
              <a:buNone/>
            </a:pPr>
            <a:endParaRPr lang="sk-SK" sz="2800" dirty="0">
              <a:latin typeface="Calibri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84214" y="2255278"/>
            <a:ext cx="8165908" cy="2769732"/>
          </a:xfrm>
          <a:prstGeom prst="rect">
            <a:avLst/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05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GB" sz="2600" dirty="0" smtClean="0">
                <a:latin typeface="Calibri" charset="0"/>
              </a:rPr>
              <a:t>Learning </a:t>
            </a:r>
            <a:r>
              <a:rPr lang="en-GB" sz="2600" dirty="0">
                <a:latin typeface="Calibri" charset="0"/>
              </a:rPr>
              <a:t>through </a:t>
            </a:r>
            <a:r>
              <a:rPr lang="en-GB" sz="2600" b="1" dirty="0">
                <a:latin typeface="Calibri" charset="0"/>
              </a:rPr>
              <a:t>Active Engagement</a:t>
            </a:r>
            <a:r>
              <a:rPr lang="en-GB" sz="2600" dirty="0">
                <a:latin typeface="Calibri" charset="0"/>
              </a:rPr>
              <a:t> </a:t>
            </a:r>
            <a:br>
              <a:rPr lang="en-GB" sz="2600" dirty="0">
                <a:latin typeface="Calibri" charset="0"/>
              </a:rPr>
            </a:br>
            <a:r>
              <a:rPr lang="en-GB" sz="2600" dirty="0">
                <a:latin typeface="Calibri" charset="0"/>
              </a:rPr>
              <a:t>	use activity-based curricular materials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GB" sz="2600" dirty="0">
                <a:latin typeface="Calibri" charset="0"/>
              </a:rPr>
              <a:t>Learning through </a:t>
            </a:r>
            <a:r>
              <a:rPr lang="en-GB" sz="2600" b="1" dirty="0">
                <a:latin typeface="Calibri" charset="0"/>
              </a:rPr>
              <a:t>Participation in Groups</a:t>
            </a:r>
            <a:r>
              <a:rPr lang="en-GB" sz="2600" dirty="0">
                <a:latin typeface="Calibri" charset="0"/>
              </a:rPr>
              <a:t/>
            </a:r>
            <a:br>
              <a:rPr lang="en-GB" sz="2600" dirty="0">
                <a:latin typeface="Calibri" charset="0"/>
              </a:rPr>
            </a:br>
            <a:r>
              <a:rPr lang="en-GB" sz="2600" dirty="0">
                <a:latin typeface="Calibri" charset="0"/>
              </a:rPr>
              <a:t>	use peer instruction and collaborative work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GB" sz="2600" dirty="0">
                <a:latin typeface="Calibri" charset="0"/>
              </a:rPr>
              <a:t>Learning through </a:t>
            </a:r>
            <a:r>
              <a:rPr lang="en-GB" sz="2600" b="1" dirty="0">
                <a:latin typeface="Calibri" charset="0"/>
              </a:rPr>
              <a:t>Frequent Interaction and Feedback</a:t>
            </a:r>
            <a:r>
              <a:rPr lang="en-GB" sz="2600" dirty="0">
                <a:latin typeface="Calibri" charset="0"/>
              </a:rPr>
              <a:t> </a:t>
            </a:r>
            <a:br>
              <a:rPr lang="en-GB" sz="2600" dirty="0">
                <a:latin typeface="Calibri" charset="0"/>
              </a:rPr>
            </a:br>
            <a:r>
              <a:rPr lang="en-GB" sz="2600" dirty="0">
                <a:latin typeface="Calibri" charset="0"/>
              </a:rPr>
              <a:t>	use learning cycle with predictions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4213" y="6276845"/>
            <a:ext cx="8165909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 err="1"/>
              <a:t>Roschelle</a:t>
            </a:r>
            <a:r>
              <a:rPr lang="en-GB" sz="1000" dirty="0"/>
              <a:t>, J. et al. Changing How and What children learn in school with Computer-Based technologies, </a:t>
            </a:r>
          </a:p>
          <a:p>
            <a:pPr algn="ctr">
              <a:spcBef>
                <a:spcPct val="50000"/>
              </a:spcBef>
            </a:pPr>
            <a:r>
              <a:rPr lang="en-GB" sz="1000" dirty="0"/>
              <a:t>The future of Children and Computer Technology, vol.10, No.1, 2000,76-101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75103" y="5480822"/>
            <a:ext cx="5242516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GB" dirty="0" smtClean="0">
                <a:latin typeface="Calibri" charset="0"/>
              </a:rPr>
              <a:t>Discuss these principles.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4530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1754</TotalTime>
  <Words>702</Words>
  <Application>Microsoft Macintosh PowerPoint</Application>
  <PresentationFormat>On-screen Show (4:3)</PresentationFormat>
  <Paragraphs>85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Breeze</vt:lpstr>
      <vt:lpstr>ICT in IBSE How to implement?</vt:lpstr>
      <vt:lpstr>Science Education now!</vt:lpstr>
      <vt:lpstr>IBSE </vt:lpstr>
      <vt:lpstr>ICT in IBSE</vt:lpstr>
      <vt:lpstr>What are the educational benefits?  Data Logging</vt:lpstr>
      <vt:lpstr>What are the educational benefits?  Video/Image Measurement</vt:lpstr>
      <vt:lpstr>What are the educational benefits?  Modelling</vt:lpstr>
      <vt:lpstr>What are the educational benefits?  Animations/Simulation</vt:lpstr>
      <vt:lpstr>Efficiency of ICT tools </vt:lpstr>
      <vt:lpstr>Role of teacher</vt:lpstr>
      <vt:lpstr>Summary</vt:lpstr>
      <vt:lpstr>PowerPoint Presentation</vt:lpstr>
      <vt:lpstr>PowerPoint Presentation</vt:lpstr>
    </vt:vector>
  </TitlesOfParts>
  <Company>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 Kedzierska</dc:creator>
  <cp:lastModifiedBy>Ewa Kedzierska</cp:lastModifiedBy>
  <cp:revision>137</cp:revision>
  <dcterms:created xsi:type="dcterms:W3CDTF">2011-06-17T07:56:13Z</dcterms:created>
  <dcterms:modified xsi:type="dcterms:W3CDTF">2013-04-16T08:22:02Z</dcterms:modified>
</cp:coreProperties>
</file>