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9" r:id="rId3"/>
    <p:sldId id="313" r:id="rId4"/>
    <p:sldId id="300" r:id="rId5"/>
    <p:sldId id="308" r:id="rId6"/>
    <p:sldId id="309" r:id="rId7"/>
    <p:sldId id="315" r:id="rId8"/>
    <p:sldId id="30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2" autoAdjust="0"/>
    <p:restoredTop sz="94702" autoAdjust="0"/>
  </p:normalViewPr>
  <p:slideViewPr>
    <p:cSldViewPr snapToGrid="0" snapToObjects="1">
      <p:cViewPr varScale="1">
        <p:scale>
          <a:sx n="93" d="100"/>
          <a:sy n="93" d="100"/>
        </p:scale>
        <p:origin x="-12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9D0D3-6C28-C34A-89C5-72F37796E7C6}" type="datetimeFigureOut">
              <a:rPr lang="en-US" smtClean="0"/>
              <a:t>4/12/13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07F6C-387B-F943-A2C3-96C503E5F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748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11099-872D-8A49-90D3-1EE590479CB1}" type="datetimeFigureOut">
              <a:rPr lang="en-US" smtClean="0"/>
              <a:t>4/12/13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57379-C3DB-604D-A836-D48B95A55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619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5B2F6F-69EC-9649-8D03-238F25DCFD4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5B2F6F-69EC-9649-8D03-238F25DCFD4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48CC22-9276-3344-80CA-BF0D4207BD56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48CC22-9276-3344-80CA-BF0D4207BD56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48CC22-9276-3344-80CA-BF0D4207BD56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948CC22-9276-3344-80CA-BF0D4207BD56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D957699-362D-474E-ABFC-F22106F2C52C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767105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2213414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tx2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157757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025E-90E4-DB4F-85C4-7106963C4B60}" type="datetime1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2628-AE39-AA45-81A7-192F29F830F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Establish 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494" y="0"/>
            <a:ext cx="2591406" cy="21929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>
            <a:lvl1pPr>
              <a:defRPr>
                <a:solidFill>
                  <a:srgbClr val="0F36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97CEE-A93C-2E42-911B-8A842DC233B4}" type="datetime1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9275" y="152114"/>
            <a:ext cx="6768344" cy="1139514"/>
          </a:xfrm>
        </p:spPr>
        <p:txBody>
          <a:bodyPr/>
          <a:lstStyle>
            <a:lvl1pPr>
              <a:defRPr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Master title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>
              <a:defRPr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>
              <a:defRPr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defRPr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defRPr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7EDF-347B-8347-9396-49DB07A462E5}" type="datetime1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Establish 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028" y="0"/>
            <a:ext cx="1706972" cy="14445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>
            <a:lvl1pPr>
              <a:defRPr>
                <a:solidFill>
                  <a:srgbClr val="0F36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7465-A1D5-2F40-BF63-CFF6AFD5291E}" type="datetime1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8" name="Picture 7" descr="Establish 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169" y="0"/>
            <a:ext cx="3668498" cy="31044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973" y="107576"/>
            <a:ext cx="6884578" cy="1336956"/>
          </a:xfrm>
        </p:spPr>
        <p:txBody>
          <a:bodyPr/>
          <a:lstStyle>
            <a:lvl1pPr>
              <a:defRPr>
                <a:solidFill>
                  <a:srgbClr val="0F36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F3661"/>
                </a:solidFill>
              </a:defRPr>
            </a:lvl1pPr>
            <a:lvl2pPr>
              <a:defRPr sz="1800">
                <a:solidFill>
                  <a:srgbClr val="0F3661"/>
                </a:solidFill>
              </a:defRPr>
            </a:lvl2pPr>
            <a:lvl3pPr>
              <a:defRPr sz="1800">
                <a:solidFill>
                  <a:srgbClr val="0F3661"/>
                </a:solidFill>
              </a:defRPr>
            </a:lvl3pPr>
            <a:lvl4pPr>
              <a:defRPr sz="1800">
                <a:solidFill>
                  <a:srgbClr val="0F3661"/>
                </a:solidFill>
              </a:defRPr>
            </a:lvl4pPr>
            <a:lvl5pPr>
              <a:defRPr sz="1800">
                <a:solidFill>
                  <a:srgbClr val="0F366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F3661"/>
                </a:solidFill>
              </a:defRPr>
            </a:lvl1pPr>
            <a:lvl2pPr>
              <a:defRPr sz="1800">
                <a:solidFill>
                  <a:srgbClr val="0F3661"/>
                </a:solidFill>
              </a:defRPr>
            </a:lvl2pPr>
            <a:lvl3pPr>
              <a:defRPr sz="1800">
                <a:solidFill>
                  <a:srgbClr val="0F3661"/>
                </a:solidFill>
              </a:defRPr>
            </a:lvl3pPr>
            <a:lvl4pPr>
              <a:defRPr sz="1800">
                <a:solidFill>
                  <a:srgbClr val="0F3661"/>
                </a:solidFill>
              </a:defRPr>
            </a:lvl4pPr>
            <a:lvl5pPr>
              <a:defRPr sz="1800">
                <a:solidFill>
                  <a:srgbClr val="0F366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3E33-C72A-274B-BD5D-D04828CD7905}" type="datetime1">
              <a:rPr lang="en-US" smtClean="0"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Establish 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239" y="107576"/>
            <a:ext cx="1706972" cy="14445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7238" y="107576"/>
            <a:ext cx="8434313" cy="1336956"/>
          </a:xfrm>
        </p:spPr>
        <p:txBody>
          <a:bodyPr/>
          <a:lstStyle>
            <a:lvl1pPr>
              <a:defRPr b="1">
                <a:solidFill>
                  <a:srgbClr val="0F3661"/>
                </a:solidFill>
              </a:defRPr>
            </a:lvl1pPr>
          </a:lstStyle>
          <a:p>
            <a:r>
              <a:rPr lang="en-US" dirty="0" smtClean="0"/>
              <a:t>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CFD0-7BBF-9644-AC4D-3F47BD63B9CA}" type="datetime1">
              <a:rPr lang="en-US" smtClean="0"/>
              <a:t>4/12/13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Establish 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030" y="1"/>
            <a:ext cx="1706970" cy="14445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E75A3-A984-1E47-90F6-2FCC177D573F}" type="datetime1">
              <a:rPr lang="en-US" smtClean="0"/>
              <a:t>4/12/13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Establish 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706972" cy="14445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>
                <a:solidFill>
                  <a:srgbClr val="0F36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CEB0F-868B-2144-9970-D454F921A7FF}" type="datetime1">
              <a:rPr lang="en-US" smtClean="0"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>
                <a:solidFill>
                  <a:srgbClr val="0F36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DF97A-B10B-1745-9A95-783E9236BC50}" type="datetime1">
              <a:rPr lang="en-US" smtClean="0"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366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687D-0E5D-5544-969B-B4F481A3F7BA}" type="datetime1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246C749-7220-6849-BFB7-D0817F07657B}" type="datetime1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Module I, Level I - Introduction into data-logging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5D30FBAF-66C1-B146-8A9F-0217E35781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9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612188"/>
            <a:ext cx="8525851" cy="140048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I</a:t>
            </a:r>
            <a:r>
              <a:rPr lang="en-US" sz="2800" dirty="0" smtClean="0"/>
              <a:t>nformation and </a:t>
            </a:r>
            <a:r>
              <a:rPr lang="en-US" sz="2800" b="1" dirty="0" smtClean="0"/>
              <a:t>C</a:t>
            </a:r>
            <a:r>
              <a:rPr lang="en-US" sz="2800" dirty="0" smtClean="0"/>
              <a:t>ommunication </a:t>
            </a:r>
            <a:r>
              <a:rPr lang="en-US" sz="2800" b="1" dirty="0" smtClean="0"/>
              <a:t>T</a:t>
            </a:r>
            <a:r>
              <a:rPr lang="en-US" sz="2800" dirty="0" smtClean="0"/>
              <a:t>echnology </a:t>
            </a:r>
            <a:br>
              <a:rPr lang="en-US" sz="2800" dirty="0" smtClean="0"/>
            </a:br>
            <a:r>
              <a:rPr lang="en-US" sz="2800" dirty="0" smtClean="0"/>
              <a:t>for </a:t>
            </a:r>
            <a:br>
              <a:rPr lang="en-US" sz="2800" dirty="0" smtClean="0"/>
            </a:br>
            <a:r>
              <a:rPr lang="en-US" sz="2800" b="1" dirty="0" smtClean="0"/>
              <a:t>I</a:t>
            </a:r>
            <a:r>
              <a:rPr lang="en-US" sz="2800" dirty="0" smtClean="0"/>
              <a:t>nquiry </a:t>
            </a:r>
            <a:r>
              <a:rPr lang="en-US" sz="2800" b="1" dirty="0" smtClean="0"/>
              <a:t>B</a:t>
            </a:r>
            <a:r>
              <a:rPr lang="en-US" sz="2800" dirty="0" smtClean="0"/>
              <a:t>ased </a:t>
            </a:r>
            <a:r>
              <a:rPr lang="en-US" sz="2800" b="1" dirty="0" smtClean="0"/>
              <a:t>S</a:t>
            </a:r>
            <a:r>
              <a:rPr lang="en-US" sz="2800" dirty="0" smtClean="0"/>
              <a:t>cience </a:t>
            </a:r>
            <a:r>
              <a:rPr lang="en-US" sz="2800" b="1" dirty="0" smtClean="0"/>
              <a:t>E</a:t>
            </a:r>
            <a:r>
              <a:rPr lang="en-US" sz="2800" dirty="0" smtClean="0"/>
              <a:t>ducation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0603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24127"/>
            <a:ext cx="7707313" cy="73025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Educational software</a:t>
            </a: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381000" y="2305938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</a:rPr>
              <a:t>Constructional </a:t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wing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4572000" y="2348550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</a:rPr>
              <a:t>Informational </a:t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wing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146437" name="Line 5"/>
          <p:cNvSpPr>
            <a:spLocks noChangeShapeType="1"/>
          </p:cNvSpPr>
          <p:nvPr/>
        </p:nvSpPr>
        <p:spPr bwMode="auto">
          <a:xfrm flipH="1">
            <a:off x="2527252" y="1371600"/>
            <a:ext cx="1282748" cy="9769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6438" name="Line 6"/>
          <p:cNvSpPr>
            <a:spLocks noChangeShapeType="1"/>
          </p:cNvSpPr>
          <p:nvPr/>
        </p:nvSpPr>
        <p:spPr bwMode="auto">
          <a:xfrm>
            <a:off x="5192810" y="1371600"/>
            <a:ext cx="1508807" cy="9769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6439" name="Rectangle 7"/>
          <p:cNvSpPr>
            <a:spLocks noChangeArrowheads="1"/>
          </p:cNvSpPr>
          <p:nvPr/>
        </p:nvSpPr>
        <p:spPr bwMode="auto">
          <a:xfrm>
            <a:off x="764286" y="3734688"/>
            <a:ext cx="35052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400" dirty="0"/>
              <a:t>Processing Information</a:t>
            </a:r>
            <a:br>
              <a:rPr lang="en-US" sz="2400" dirty="0"/>
            </a:br>
            <a:r>
              <a:rPr lang="en-US" sz="2400" dirty="0"/>
              <a:t>- ICT serves as a tool </a:t>
            </a:r>
            <a:br>
              <a:rPr lang="en-US" sz="2400" dirty="0"/>
            </a:br>
            <a:r>
              <a:rPr lang="en-US" sz="2400" dirty="0"/>
              <a:t>for constructing </a:t>
            </a:r>
            <a:br>
              <a:rPr lang="en-US" sz="2400" dirty="0"/>
            </a:br>
            <a:r>
              <a:rPr lang="en-US" sz="2400" dirty="0"/>
              <a:t>new information and understanding</a:t>
            </a:r>
            <a:br>
              <a:rPr lang="en-US" sz="2400" dirty="0"/>
            </a:br>
            <a:r>
              <a:rPr lang="en-US" sz="2000" dirty="0"/>
              <a:t> </a:t>
            </a:r>
            <a:br>
              <a:rPr lang="en-US" sz="2000" dirty="0"/>
            </a:b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395288" y="6163475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1400" dirty="0" err="1"/>
              <a:t>Papert</a:t>
            </a:r>
            <a:r>
              <a:rPr lang="en-US" sz="1400" dirty="0"/>
              <a:t>, 1999</a:t>
            </a:r>
            <a:r>
              <a:rPr lang="en-US" sz="1400" i="1" dirty="0"/>
              <a:t> Introduction in: Logo Philosophy and Implementation</a:t>
            </a:r>
            <a:endParaRPr lang="en-US" sz="3200" dirty="0"/>
          </a:p>
        </p:txBody>
      </p:sp>
      <p:sp>
        <p:nvSpPr>
          <p:cNvPr id="146441" name="Rectangle 9"/>
          <p:cNvSpPr>
            <a:spLocks noChangeArrowheads="1"/>
          </p:cNvSpPr>
          <p:nvPr/>
        </p:nvSpPr>
        <p:spPr bwMode="auto">
          <a:xfrm>
            <a:off x="5029200" y="3736813"/>
            <a:ext cx="3505200" cy="2022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400" dirty="0"/>
              <a:t>Presenting Information</a:t>
            </a:r>
            <a:br>
              <a:rPr lang="en-US" sz="2400" dirty="0"/>
            </a:br>
            <a:r>
              <a:rPr lang="en-US" sz="2400" dirty="0"/>
              <a:t>- ICT facilitates novel methods of examining ready accumulated information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405910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24127"/>
            <a:ext cx="7707313" cy="73025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Educational software</a:t>
            </a: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381000" y="2305938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</a:rPr>
              <a:t>Constructional </a:t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wing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4572000" y="2348550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chemeClr val="tx2"/>
                </a:solidFill>
              </a:rPr>
              <a:t>Informational </a:t>
            </a:r>
            <a:br>
              <a:rPr lang="en-US" sz="3600" dirty="0">
                <a:solidFill>
                  <a:schemeClr val="tx2"/>
                </a:solidFill>
              </a:rPr>
            </a:br>
            <a:r>
              <a:rPr lang="en-US" sz="3600" dirty="0">
                <a:solidFill>
                  <a:schemeClr val="tx2"/>
                </a:solidFill>
              </a:rPr>
              <a:t>wing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146437" name="Line 5"/>
          <p:cNvSpPr>
            <a:spLocks noChangeShapeType="1"/>
          </p:cNvSpPr>
          <p:nvPr/>
        </p:nvSpPr>
        <p:spPr bwMode="auto">
          <a:xfrm flipH="1">
            <a:off x="2527252" y="1371600"/>
            <a:ext cx="1282748" cy="9769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6438" name="Line 6"/>
          <p:cNvSpPr>
            <a:spLocks noChangeShapeType="1"/>
          </p:cNvSpPr>
          <p:nvPr/>
        </p:nvSpPr>
        <p:spPr bwMode="auto">
          <a:xfrm>
            <a:off x="5192810" y="1371600"/>
            <a:ext cx="1508807" cy="9769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6439" name="Rectangle 7"/>
          <p:cNvSpPr>
            <a:spLocks noChangeArrowheads="1"/>
          </p:cNvSpPr>
          <p:nvPr/>
        </p:nvSpPr>
        <p:spPr bwMode="auto">
          <a:xfrm>
            <a:off x="990600" y="3734688"/>
            <a:ext cx="3505200" cy="2037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buFont typeface="Arial"/>
              <a:buChar char="•"/>
              <a:defRPr/>
            </a:pPr>
            <a:r>
              <a:rPr lang="en-GB" sz="2400" dirty="0" smtClean="0"/>
              <a:t>Data logging</a:t>
            </a:r>
            <a:endParaRPr lang="en-GB" sz="2400" dirty="0"/>
          </a:p>
          <a:p>
            <a:pPr marL="342900" indent="-342900">
              <a:buFont typeface="Arial"/>
              <a:buChar char="•"/>
              <a:defRPr/>
            </a:pPr>
            <a:r>
              <a:rPr lang="en-GB" sz="2400" dirty="0"/>
              <a:t>Data processing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GB" sz="2400" dirty="0"/>
              <a:t>Video measurement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GB" sz="2400" dirty="0"/>
              <a:t>Modelling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GB" sz="2400" dirty="0" smtClean="0"/>
              <a:t>Simulation</a:t>
            </a:r>
            <a:r>
              <a:rPr lang="en-US" sz="2000" dirty="0" smtClean="0"/>
              <a:t> 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46441" name="Rectangle 9"/>
          <p:cNvSpPr>
            <a:spLocks noChangeArrowheads="1"/>
          </p:cNvSpPr>
          <p:nvPr/>
        </p:nvSpPr>
        <p:spPr bwMode="auto">
          <a:xfrm>
            <a:off x="5029199" y="3734689"/>
            <a:ext cx="3973349" cy="2037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GB" sz="2400" dirty="0"/>
              <a:t>Internet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GB" sz="2400" dirty="0"/>
              <a:t>Multimedia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GB" sz="2400" dirty="0"/>
              <a:t>Visualisation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/>
            </a:pPr>
            <a:r>
              <a:rPr lang="en-GB" sz="2400" dirty="0"/>
              <a:t>Instruction and tutorial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6545800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895" y="244126"/>
            <a:ext cx="8612774" cy="941388"/>
          </a:xfrm>
        </p:spPr>
        <p:txBody>
          <a:bodyPr/>
          <a:lstStyle/>
          <a:p>
            <a:r>
              <a:rPr lang="en-GB" b="1" dirty="0" smtClean="0">
                <a:latin typeface="Arial" charset="0"/>
                <a:ea typeface="ＭＳ Ｐゴシック" charset="0"/>
              </a:rPr>
              <a:t>Data Logging</a:t>
            </a:r>
            <a:r>
              <a:rPr lang="en-US" b="1" dirty="0" smtClean="0">
                <a:solidFill>
                  <a:srgbClr val="FF6600"/>
                </a:solidFill>
                <a:latin typeface="Arial" charset="0"/>
                <a:ea typeface="ＭＳ Ｐゴシック" charset="0"/>
              </a:rPr>
              <a:t> </a:t>
            </a:r>
            <a:endParaRPr lang="en-US" b="1" dirty="0">
              <a:solidFill>
                <a:srgbClr val="FF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396875" y="1508980"/>
            <a:ext cx="8454794" cy="1194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smtClean="0"/>
              <a:t>Process of collecting data over a period of time via </a:t>
            </a:r>
            <a:br>
              <a:rPr lang="en-US" sz="2400" dirty="0" smtClean="0"/>
            </a:br>
            <a:r>
              <a:rPr lang="en-US" sz="2400" dirty="0" smtClean="0"/>
              <a:t>(a stand-alone or connected to the computer) data-logger and sensors.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endParaRPr lang="en-GB" sz="26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96875" y="2829338"/>
            <a:ext cx="49593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Dedicated data-logging software allows to: 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 smtClean="0"/>
              <a:t>control </a:t>
            </a:r>
            <a:r>
              <a:rPr lang="en-US" sz="2400" dirty="0"/>
              <a:t>the process of data </a:t>
            </a:r>
            <a:r>
              <a:rPr lang="en-US" sz="2400" dirty="0" smtClean="0"/>
              <a:t>collection,</a:t>
            </a:r>
            <a:endParaRPr lang="en-US" sz="2400" dirty="0"/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monitor the data collected by linked </a:t>
            </a:r>
            <a:r>
              <a:rPr lang="en-US" sz="2400" dirty="0" smtClean="0"/>
              <a:t>sensors,</a:t>
            </a:r>
            <a:endParaRPr lang="en-US" sz="2400" dirty="0"/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graph the real-time collected </a:t>
            </a:r>
            <a:r>
              <a:rPr lang="en-US" sz="2400" dirty="0" smtClean="0"/>
              <a:t>data,</a:t>
            </a:r>
            <a:endParaRPr lang="en-US" sz="2400" dirty="0"/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analyze and process the data</a:t>
            </a:r>
            <a:endParaRPr lang="en-GB" sz="2400" dirty="0"/>
          </a:p>
          <a:p>
            <a:pPr marL="457200" indent="-457200">
              <a:buFont typeface="Arial"/>
              <a:buChar char="•"/>
            </a:pPr>
            <a:r>
              <a:rPr lang="en-GB" sz="2400" dirty="0"/>
              <a:t>store the data.</a:t>
            </a:r>
            <a:r>
              <a:rPr lang="en-GB" sz="2000" dirty="0"/>
              <a:t> </a:t>
            </a:r>
            <a:endParaRPr lang="en-GB" sz="2000" dirty="0" smtClean="0"/>
          </a:p>
        </p:txBody>
      </p:sp>
      <p:pic>
        <p:nvPicPr>
          <p:cNvPr id="3" name="Picture 2" descr="Experimental setup with CoachLab I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662" y="3424928"/>
            <a:ext cx="3400795" cy="257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0077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840" y="218976"/>
            <a:ext cx="8712549" cy="941388"/>
          </a:xfrm>
        </p:spPr>
        <p:txBody>
          <a:bodyPr/>
          <a:lstStyle/>
          <a:p>
            <a:r>
              <a:rPr lang="en-US" b="1" dirty="0" smtClean="0">
                <a:latin typeface="Arial" charset="0"/>
                <a:ea typeface="ＭＳ Ｐゴシック" charset="0"/>
              </a:rPr>
              <a:t>Video Measurement</a:t>
            </a:r>
            <a:endParaRPr lang="en-US" b="1" dirty="0">
              <a:solidFill>
                <a:srgbClr val="FF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396875" y="1483830"/>
            <a:ext cx="8190752" cy="91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400" dirty="0" smtClean="0"/>
              <a:t>Process of collecting data from digital </a:t>
            </a:r>
            <a:r>
              <a:rPr lang="en-US" sz="2400" dirty="0"/>
              <a:t>video clips or digital </a:t>
            </a:r>
            <a:r>
              <a:rPr lang="en-US" sz="2400" dirty="0" smtClean="0"/>
              <a:t>images.  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337931" y="2389216"/>
            <a:ext cx="5232081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100" dirty="0" smtClean="0"/>
              <a:t>During measurements on video clips, position </a:t>
            </a:r>
            <a:r>
              <a:rPr lang="en-US" sz="2100" dirty="0"/>
              <a:t>and time data are collected in the selected video </a:t>
            </a:r>
            <a:r>
              <a:rPr lang="en-US" sz="2100" dirty="0" smtClean="0"/>
              <a:t>frames, </a:t>
            </a:r>
            <a:br>
              <a:rPr lang="en-US" sz="2100" dirty="0" smtClean="0"/>
            </a:br>
            <a:r>
              <a:rPr lang="en-US" sz="2100" dirty="0" smtClean="0"/>
              <a:t>manually </a:t>
            </a:r>
            <a:r>
              <a:rPr lang="en-US" sz="2100" dirty="0"/>
              <a:t>by clicking or </a:t>
            </a:r>
            <a:r>
              <a:rPr lang="en-US" sz="2100" dirty="0" err="1" smtClean="0"/>
              <a:t>automa-tically</a:t>
            </a:r>
            <a:r>
              <a:rPr lang="en-US" sz="2100" dirty="0" smtClean="0"/>
              <a:t> </a:t>
            </a:r>
            <a:r>
              <a:rPr lang="en-US" sz="2100" dirty="0"/>
              <a:t>by tracking a moving </a:t>
            </a:r>
            <a:r>
              <a:rPr lang="en-US" sz="2100" dirty="0" smtClean="0"/>
              <a:t>object.</a:t>
            </a:r>
          </a:p>
          <a:p>
            <a:pPr marL="285750" indent="-285750">
              <a:buFont typeface="Arial"/>
              <a:buChar char="•"/>
            </a:pPr>
            <a:r>
              <a:rPr lang="en-US" sz="2100" dirty="0" smtClean="0"/>
              <a:t>During measurements on a single image, position data, or position </a:t>
            </a:r>
            <a:br>
              <a:rPr lang="en-US" sz="2100" dirty="0" smtClean="0"/>
            </a:br>
            <a:r>
              <a:rPr lang="en-US" sz="2100" dirty="0" smtClean="0"/>
              <a:t>and time data for stroboscopic images, are collected by clicking points of interest in an image.</a:t>
            </a:r>
          </a:p>
          <a:p>
            <a:pPr marL="285750" indent="-285750">
              <a:buFont typeface="Arial"/>
              <a:buChar char="•"/>
            </a:pPr>
            <a:r>
              <a:rPr lang="en-US" sz="2100" dirty="0"/>
              <a:t>The </a:t>
            </a:r>
            <a:r>
              <a:rPr lang="en-US" sz="2100" dirty="0" smtClean="0"/>
              <a:t>collected data are displayed on graphs and </a:t>
            </a:r>
            <a:r>
              <a:rPr lang="en-US" sz="2100" dirty="0"/>
              <a:t>can be used for further analysis and </a:t>
            </a:r>
            <a:r>
              <a:rPr lang="en-US" sz="2100" dirty="0" smtClean="0"/>
              <a:t>processing.</a:t>
            </a:r>
          </a:p>
          <a:p>
            <a:endParaRPr lang="en-US" sz="2000" dirty="0" smtClean="0"/>
          </a:p>
        </p:txBody>
      </p:sp>
      <p:pic>
        <p:nvPicPr>
          <p:cNvPr id="1025" name="Picture 1" descr="vide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560" y="3192863"/>
            <a:ext cx="3624290" cy="269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657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82" y="218976"/>
            <a:ext cx="8751080" cy="941388"/>
          </a:xfrm>
        </p:spPr>
        <p:txBody>
          <a:bodyPr/>
          <a:lstStyle/>
          <a:p>
            <a:r>
              <a:rPr lang="en-US" b="1" dirty="0" smtClean="0">
                <a:latin typeface="Arial" charset="0"/>
                <a:ea typeface="ＭＳ Ｐゴシック" charset="0"/>
              </a:rPr>
              <a:t>Modeling</a:t>
            </a:r>
            <a:endParaRPr lang="en-US" b="1" dirty="0">
              <a:solidFill>
                <a:srgbClr val="FF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396875" y="1496405"/>
            <a:ext cx="8190752" cy="98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400" dirty="0" smtClean="0"/>
              <a:t>Process of using and creating numerical models of dynamical processes and system.  </a:t>
            </a:r>
            <a:br>
              <a:rPr lang="en-US" sz="2400" dirty="0" smtClean="0"/>
            </a:b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96876" y="2577841"/>
            <a:ext cx="4795936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/>
              <a:t>In such models the dynamic change is described step-by</a:t>
            </a:r>
            <a:r>
              <a:rPr lang="en-US" sz="2400" dirty="0" smtClean="0"/>
              <a:t>-step.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 smtClean="0"/>
              <a:t>Model structure </a:t>
            </a:r>
            <a:r>
              <a:rPr lang="en-US" sz="2400" dirty="0"/>
              <a:t>is built with </a:t>
            </a:r>
            <a:r>
              <a:rPr lang="en-US" sz="2400" dirty="0" smtClean="0"/>
              <a:t>symbols </a:t>
            </a:r>
            <a:r>
              <a:rPr lang="en-US" sz="2400" dirty="0"/>
              <a:t>and gives a visual representation of </a:t>
            </a:r>
            <a:r>
              <a:rPr lang="en-US" sz="2400" dirty="0" smtClean="0"/>
              <a:t>model </a:t>
            </a:r>
            <a:r>
              <a:rPr lang="en-US" sz="2400" dirty="0"/>
              <a:t>variables </a:t>
            </a:r>
            <a:r>
              <a:rPr lang="en-US" sz="2400" dirty="0" smtClean="0"/>
              <a:t>and interactions.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 smtClean="0"/>
              <a:t>The relation between model variables are described by mathematical expressions. 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8755" y="4577240"/>
            <a:ext cx="3523208" cy="1564654"/>
          </a:xfrm>
          <a:prstGeom prst="rect">
            <a:avLst/>
          </a:prstGeom>
        </p:spPr>
      </p:pic>
      <p:pic>
        <p:nvPicPr>
          <p:cNvPr id="7" name="Picture 6" descr="vnr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755" y="2775086"/>
            <a:ext cx="3523207" cy="170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3594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82" y="218976"/>
            <a:ext cx="8751080" cy="941388"/>
          </a:xfrm>
        </p:spPr>
        <p:txBody>
          <a:bodyPr/>
          <a:lstStyle/>
          <a:p>
            <a:r>
              <a:rPr lang="en-US" b="1" dirty="0" smtClean="0">
                <a:latin typeface="Arial" charset="0"/>
                <a:ea typeface="ＭＳ Ｐゴシック" charset="0"/>
              </a:rPr>
              <a:t>Simulation</a:t>
            </a:r>
            <a:endParaRPr lang="en-US" b="1" dirty="0">
              <a:solidFill>
                <a:srgbClr val="FF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220852" y="1383229"/>
            <a:ext cx="9033171" cy="1332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400" dirty="0" smtClean="0"/>
              <a:t>Process of using models to </a:t>
            </a:r>
            <a:r>
              <a:rPr lang="en-US" sz="2400" dirty="0"/>
              <a:t>identify and understand those factors which control the system and/or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to </a:t>
            </a:r>
            <a:r>
              <a:rPr lang="en-US" sz="2400" dirty="0"/>
              <a:t>predict </a:t>
            </a:r>
            <a:r>
              <a:rPr lang="en-US" sz="2400" dirty="0" smtClean="0"/>
              <a:t>the </a:t>
            </a:r>
            <a:r>
              <a:rPr lang="en-US" sz="2400" dirty="0"/>
              <a:t>future behavior of the system.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96290" y="2728733"/>
            <a:ext cx="5110269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 smtClean="0"/>
              <a:t>Simulations are often specific, designed to represent </a:t>
            </a:r>
            <a:br>
              <a:rPr lang="en-US" sz="2400" dirty="0" smtClean="0"/>
            </a:br>
            <a:r>
              <a:rPr lang="en-US" sz="2400" dirty="0" smtClean="0"/>
              <a:t>a particular phenomena.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 smtClean="0"/>
              <a:t>Usually do not provide access to “built-in” mathematical model.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400" dirty="0" smtClean="0"/>
              <a:t>It </a:t>
            </a:r>
            <a:r>
              <a:rPr lang="en-US" sz="2400" dirty="0"/>
              <a:t>is effectively used for demonstrating concepts or systems which can not be directly experienced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972" y="3371802"/>
            <a:ext cx="3709151" cy="262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23673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455" y="295649"/>
            <a:ext cx="8656696" cy="941388"/>
          </a:xfrm>
        </p:spPr>
        <p:txBody>
          <a:bodyPr/>
          <a:lstStyle/>
          <a:p>
            <a:pPr>
              <a:defRPr/>
            </a:pPr>
            <a:r>
              <a:rPr lang="en-US" sz="4800" dirty="0"/>
              <a:t>For </a:t>
            </a:r>
            <a:r>
              <a:rPr lang="en-US" sz="4800" dirty="0" smtClean="0"/>
              <a:t>IBSE! </a:t>
            </a:r>
            <a:endParaRPr lang="en-US" b="1" dirty="0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746125" y="1438415"/>
            <a:ext cx="8074025" cy="5170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dirty="0" smtClean="0"/>
              <a:t>These ICT tools, when used in a proper way, can encourage </a:t>
            </a:r>
            <a:r>
              <a:rPr lang="en-US" sz="2800" dirty="0"/>
              <a:t>an inquiry-based approach to science </a:t>
            </a:r>
            <a:r>
              <a:rPr lang="en-US" sz="2800" dirty="0" smtClean="0"/>
              <a:t>by: 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r>
              <a:rPr lang="en-US" sz="2800" dirty="0"/>
              <a:t>f</a:t>
            </a:r>
            <a:r>
              <a:rPr lang="en-US" sz="2800" dirty="0" smtClean="0"/>
              <a:t>acilitating active and independent student learning</a:t>
            </a:r>
            <a:endParaRPr lang="en-US" sz="2800" dirty="0"/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r>
              <a:rPr lang="en-GB" sz="2800" dirty="0"/>
              <a:t>e</a:t>
            </a:r>
            <a:r>
              <a:rPr lang="en-GB" sz="2800" dirty="0" smtClean="0"/>
              <a:t>ncouraging </a:t>
            </a:r>
            <a:r>
              <a:rPr lang="en-GB" sz="2800" dirty="0"/>
              <a:t>students collaboration 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/>
              <a:t>providing research tools which resemble tools and technologies </a:t>
            </a:r>
            <a:r>
              <a:rPr lang="en-US" sz="2800" dirty="0"/>
              <a:t>used by </a:t>
            </a:r>
            <a:r>
              <a:rPr lang="ja-JP" altLang="en-US" sz="2800" dirty="0"/>
              <a:t>“</a:t>
            </a:r>
            <a:r>
              <a:rPr lang="en-US" altLang="ja-JP" sz="2800" dirty="0"/>
              <a:t>real</a:t>
            </a:r>
            <a:r>
              <a:rPr lang="ja-JP" altLang="en-US" sz="2800" dirty="0"/>
              <a:t>”</a:t>
            </a:r>
            <a:r>
              <a:rPr lang="en-US" altLang="ja-JP" sz="2800" dirty="0"/>
              <a:t> scientists</a:t>
            </a:r>
            <a:r>
              <a:rPr lang="en-GB" altLang="ja-JP" sz="2800" dirty="0"/>
              <a:t> </a:t>
            </a:r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/>
              <a:t>showing authentic, real-life applications</a:t>
            </a:r>
            <a:endParaRPr lang="en-US" sz="2800" dirty="0"/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reating positive attitudes towards science</a:t>
            </a:r>
            <a:endParaRPr lang="en-US" sz="4000" dirty="0"/>
          </a:p>
          <a:p>
            <a:pPr marL="457200" indent="-457200">
              <a:spcBef>
                <a:spcPct val="20000"/>
              </a:spcBef>
              <a:buFont typeface="Arial"/>
              <a:buChar char="•"/>
            </a:pPr>
            <a:endParaRPr lang="en-US" sz="2800" dirty="0"/>
          </a:p>
          <a:p>
            <a:pPr marL="342900" indent="-342900">
              <a:lnSpc>
                <a:spcPct val="80000"/>
              </a:lnSpc>
            </a:pPr>
            <a:endParaRPr lang="en-GB" sz="3200" dirty="0"/>
          </a:p>
          <a:p>
            <a:pPr marL="342900" indent="-342900">
              <a:spcBef>
                <a:spcPct val="20000"/>
              </a:spcBef>
              <a:buFontTx/>
              <a:buBlip>
                <a:blip r:embed="rId3"/>
              </a:buBlip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9567417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1230</TotalTime>
  <Words>273</Words>
  <Application>Microsoft Macintosh PowerPoint</Application>
  <PresentationFormat>On-screen Show (4:3)</PresentationFormat>
  <Paragraphs>57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Breeze</vt:lpstr>
      <vt:lpstr>Information and Communication Technology  for  Inquiry Based Science Education</vt:lpstr>
      <vt:lpstr>Educational software</vt:lpstr>
      <vt:lpstr>Educational software</vt:lpstr>
      <vt:lpstr>Data Logging </vt:lpstr>
      <vt:lpstr>Video Measurement</vt:lpstr>
      <vt:lpstr>Modeling</vt:lpstr>
      <vt:lpstr>Simulation</vt:lpstr>
      <vt:lpstr>For IBSE! </vt:lpstr>
    </vt:vector>
  </TitlesOfParts>
  <Company>CMA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Ewa Kedzierska</dc:creator>
  <cp:lastModifiedBy>Ewa Kedzierska</cp:lastModifiedBy>
  <cp:revision>92</cp:revision>
  <dcterms:created xsi:type="dcterms:W3CDTF">2011-06-17T07:56:13Z</dcterms:created>
  <dcterms:modified xsi:type="dcterms:W3CDTF">2013-04-12T08:10:22Z</dcterms:modified>
</cp:coreProperties>
</file>